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7" r:id="rId3"/>
    <p:sldId id="278" r:id="rId4"/>
    <p:sldId id="268" r:id="rId5"/>
    <p:sldId id="274" r:id="rId6"/>
    <p:sldId id="269" r:id="rId7"/>
    <p:sldId id="275" r:id="rId8"/>
    <p:sldId id="276" r:id="rId9"/>
    <p:sldId id="279" r:id="rId10"/>
    <p:sldId id="272" r:id="rId11"/>
    <p:sldId id="277" r:id="rId12"/>
    <p:sldId id="280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DDB53"/>
    <a:srgbClr val="FFFF2D"/>
    <a:srgbClr val="D60093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>
      <p:cViewPr varScale="1">
        <p:scale>
          <a:sx n="40" d="100"/>
          <a:sy n="40" d="100"/>
        </p:scale>
        <p:origin x="-72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88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02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31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424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7326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576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44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002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90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76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080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25A26-0F42-4C30-B74E-0585188257BE}" type="datetimeFigureOut">
              <a:rPr lang="ru-RU" smtClean="0"/>
              <a:pPr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AEBE4-D2F5-4C6B-A968-A57DE48E1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3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3" Type="http://schemas.openxmlformats.org/officeDocument/2006/relationships/image" Target="../media/image8.gif"/><Relationship Id="rId7" Type="http://schemas.openxmlformats.org/officeDocument/2006/relationships/image" Target="../media/image1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gif"/><Relationship Id="rId4" Type="http://schemas.openxmlformats.org/officeDocument/2006/relationships/image" Target="../media/image44.jpeg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8.gif"/><Relationship Id="rId7" Type="http://schemas.openxmlformats.org/officeDocument/2006/relationships/image" Target="../media/image55.jpeg"/><Relationship Id="rId12" Type="http://schemas.openxmlformats.org/officeDocument/2006/relationships/image" Target="../media/image59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26.gif"/><Relationship Id="rId5" Type="http://schemas.openxmlformats.org/officeDocument/2006/relationships/image" Target="../media/image53.png"/><Relationship Id="rId10" Type="http://schemas.openxmlformats.org/officeDocument/2006/relationships/image" Target="../media/image58.gif"/><Relationship Id="rId4" Type="http://schemas.openxmlformats.org/officeDocument/2006/relationships/image" Target="../media/image52.png"/><Relationship Id="rId9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gif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gif"/><Relationship Id="rId5" Type="http://schemas.openxmlformats.org/officeDocument/2006/relationships/image" Target="../media/image12.gif"/><Relationship Id="rId15" Type="http://schemas.openxmlformats.org/officeDocument/2006/relationships/image" Target="../media/image22.jpeg"/><Relationship Id="rId10" Type="http://schemas.openxmlformats.org/officeDocument/2006/relationships/image" Target="../media/image17.gif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17.gif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11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&amp;Scy;&amp;ocy;&amp;lcy;&amp;ncy;&amp;tscy;&amp;iecy;, &amp;Mcy;&amp;ocy;&amp;rcy;&amp;iecy; &amp;icy; &amp;Pcy;&amp;iecy;&amp;scy;&amp;ocy;&amp;kcy;! . &amp;KHcy;&amp;ocy;&amp;tcy;&amp;icy;&amp;tcy;&amp;iecy; &amp;pcy;&amp;rcy;&amp;ocy;&amp;dcy;&amp;lcy;&amp;icy;&amp;tcy;&amp;softcy; &amp;lcy;&amp;iecy;&amp;tcy;&amp;ocy;? . &amp;Lcy;&amp;iecy;&amp;tcy;&amp;icy;&amp;mcy; &amp;ncy;&amp;acy; &amp;Kcy;&amp;icy;&amp;pcy;&amp;rcy;. . - &amp;Vcy;&amp;ocy;&amp;kcy;&amp;rcy;&amp;ucy;&amp;gcy; &amp;scy;&amp;vcy;&amp;iecy;&amp;tcy;&amp;a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8813"/>
            <a:ext cx="9169080" cy="687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24523">
            <a:off x="2485351" y="522113"/>
            <a:ext cx="4989022" cy="491167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img-fotki.yandex.ru/get/6522/16969765.94/0_6a661_acb477f_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94585">
            <a:off x="7144777" y="401257"/>
            <a:ext cx="1912741" cy="19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3.proshkolu.ru/content/media/pic/std/3000000/2385000/2384335-146bf3c9ea17f48f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1869" y="-1654476"/>
            <a:ext cx="10184318" cy="63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0" descr="&amp;Acy;&amp;ncy;&amp;icy;&amp;mcy;&amp;acy;&amp;tscy;&amp;icy;&amp;icy; &amp;dcy;&amp;lcy;&amp;yacy; &amp;pcy;&amp;rcy;&amp;iecy;&amp;zcy;&amp;iecy;&amp;ncy;&amp;tcy;&amp;acy;&amp;tscy;&amp;icy;&amp;jcy; - &amp;scy;&amp;tcy;&amp;rcy;&amp;acy;&amp;ncy;&amp;icy;&amp;tscy;&amp;acy; 12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48220">
            <a:off x="-989837" y="677599"/>
            <a:ext cx="5216732" cy="29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www.pics-zone.ru/img.php?url=http://www.os-aharambasica-donjimiholjac.skole.hr/upload/os-aharambasica-donjimiholjac/images/static3/1360/Image/olovka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887" y="2458502"/>
            <a:ext cx="1388773" cy="277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g3.proshkolu.ru/content/media/pic/std/2000000/1271000/1270995-96a1f1f39c214301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42984">
            <a:off x="-230032" y="5028424"/>
            <a:ext cx="5641533" cy="89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6772" y="5484219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839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encrypted-tbn2.gstatic.com/images?q=tbn:ANd9GcTee5B37GY9Ie1pg_VoMf0QjJVm6WgzBlh8cyqMbPj6GXawXLfea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65" y="0"/>
            <a:ext cx="9147048" cy="685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7970" y="-292318"/>
            <a:ext cx="263691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 descr="&amp;Ncy;&amp;ocy;&amp;vcy;&amp;ocy;&amp;scy;&amp;tcy;&amp;icy; &amp;Kcy;&amp;ocy;&amp;lcy;&amp;ocy;&amp;mcy;&amp;ncy;&amp;ycy; - &amp;Gcy;&amp;Icy;&amp;Bcy;&amp;Dcy;&amp;Dcy; &amp;pcy;&amp;rcy;&amp;icy;&amp;zcy;&amp;ycy;&amp;vcy;&amp;acy;&amp;iecy;&amp;tcy; &amp;bcy;&amp;ycy;&amp;tcy;&amp;softcy; &amp;ocy;&amp;scy;&amp;tcy;&amp;ocy;&amp;rcy;&amp;ocy;&amp;zhcy;&amp;ncy;&amp;ycy;&amp;mcy;&amp;icy; &amp;vcy; &amp;dcy;&amp;ncy;&amp;icy; &amp;kcy;&amp;acy;&amp;ncy;&amp;icy;&amp;kcy;&amp;ucy;&amp;lcy; - &amp;Ncy;&amp;ocy;&amp;vcy;&amp;ocy;&amp;scy;&amp;tcy;&amp;icy; &amp;icy; &amp;ocy;&amp;rcy;&amp;gcy;&amp;acy;&amp;ncy;&amp;icy;&amp;zcy;&amp;acy;&amp;tscy;&amp;icy;&amp;icy; &amp;Kcy;&amp;ocy;&amp;lcy;&amp;ocy;&amp;mcy;&amp;ncy;&amp;ycy;: &amp;Scy;&amp;pcy;&amp;rcy;&amp;acy;&amp;vcy;&amp;kcy;&amp;acy; &amp;pcy;&amp;ocy; &amp;Kcy;&amp;ocy;&amp;lcy;&amp;ocy;&amp;mcy;&amp;ncy;&amp;iecy; &amp;icy; &amp;Kcy;&amp;ocy;&amp;lcy;&amp;ocy;&amp;mcy;&amp;iecy;&amp;ncy;&amp;scy;&amp;k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09411">
            <a:off x="-101703" y="-10938"/>
            <a:ext cx="2434638" cy="182597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&amp;Acy;&amp;ncy;&amp;icy;&amp;mcy;&amp;icy;&amp;rcy;&amp;ocy;&amp;vcy;&amp;acy;&amp;ncy;&amp;ncy;&amp;ycy;&amp;iecy;,&amp;pcy;&amp;rcy;&amp;ocy;&amp;zcy;&amp;rcy;&amp;acy;&amp;chcy;&amp;ncy;&amp;ycy;&amp;iecy; &amp;fcy;&amp;ocy;&amp;ncy;&amp;ycy;-2=. 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0382" y="-145268"/>
            <a:ext cx="2048707" cy="237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&amp;IEcy;&amp;dcy;&amp;icy;&amp;ncy;&amp;acy;&amp;yacy; &amp;Rcy;&amp;ocy;&amp;scy;&amp;scy;&amp;icy;&amp;yacy; &amp;ocy;&amp;fcy;&amp;icy;&amp;tscy;&amp;icy;&amp;acy;&amp;lcy;&amp;softcy;&amp;ncy;&amp;ycy;&amp;jcy; &amp;scy;&amp;acy;&amp;jcy;&amp;tcy; &amp;pcy;&amp;acy;&amp;rcy;&amp;tcy;&amp;icy;&amp;icy; / &amp;Ncy;&amp;ocy;&amp;vcy;&amp;ocy;&amp;scy;&amp;tcy;&amp;icy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25738">
            <a:off x="61899" y="4385094"/>
            <a:ext cx="2579995" cy="192915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49095" y="1985953"/>
            <a:ext cx="6526394" cy="250541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Перед тем как выйти на проезжую часть, остановись и скажи себе: </a:t>
            </a:r>
            <a:r>
              <a:rPr lang="ru-RU" altLang="ru-RU" sz="1700" b="1" dirty="0">
                <a:solidFill>
                  <a:srgbClr val="FF0000"/>
                </a:solidFill>
              </a:rPr>
              <a:t>«</a:t>
            </a:r>
            <a:r>
              <a:rPr lang="ru-RU" altLang="ru-RU" sz="1700" b="1" dirty="0" smtClean="0">
                <a:solidFill>
                  <a:srgbClr val="FF0000"/>
                </a:solidFill>
              </a:rPr>
              <a:t>БУДЬ ОСТОРОЖЕН!»</a:t>
            </a:r>
            <a:endParaRPr lang="ru-RU" altLang="ru-RU" sz="1700" b="1" dirty="0"/>
          </a:p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rgbClr val="002060"/>
                </a:solidFill>
              </a:rPr>
              <a:t>2. Никогда не выбегай на дорогу перед приближающимся автомобилем: водитель не может остановить машину </a:t>
            </a:r>
            <a:r>
              <a:rPr lang="ru-RU" altLang="ru-RU" sz="1700" b="1" dirty="0" smtClean="0">
                <a:solidFill>
                  <a:srgbClr val="002060"/>
                </a:solidFill>
              </a:rPr>
              <a:t>сразу</a:t>
            </a:r>
            <a:endParaRPr lang="ru-RU" altLang="ru-RU" sz="1700" b="1" dirty="0">
              <a:solidFill>
                <a:srgbClr val="002060"/>
              </a:solidFill>
            </a:endParaRPr>
          </a:p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Перед тем как выйти на проезжую часть, убедись, что слева, справа и сзади, если это перекресток, нет приближающегося </a:t>
            </a: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транспорта</a:t>
            </a:r>
            <a:endParaRPr lang="ru-RU" altLang="ru-RU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>
                <a:solidFill>
                  <a:srgbClr val="002060"/>
                </a:solidFill>
              </a:rPr>
              <a:t>4. Выйдя из автобуса, троллейбуса и трамвая, не обходи его спереди или сзади – подожди, пока он отъедет. Найди пешеходный переход, а если поблизости его нет, осмотрись по сторонам и при отсутствии машин переходи дорогу</a:t>
            </a:r>
          </a:p>
          <a:p>
            <a:pPr>
              <a:lnSpc>
                <a:spcPct val="80000"/>
              </a:lnSpc>
              <a:buNone/>
            </a:pPr>
            <a:endParaRPr lang="ru-RU" altLang="ru-RU" sz="1700" b="1" dirty="0"/>
          </a:p>
        </p:txBody>
      </p:sp>
      <p:pic>
        <p:nvPicPr>
          <p:cNvPr id="13" name="Picture 16" descr="&amp;Acy;&amp;rcy;&amp;khcy;&amp;icy;&amp;vcy; &amp;mcy;&amp;acy;&amp;tcy;&amp;iecy;&amp;rcy;&amp;icy;&amp;acy;&amp;lcy;&amp;ocy;&amp;vcy; - &amp;Dcy;&amp;ocy;&amp;pcy;&amp;ocy;&amp;lcy;&amp;ncy;&amp;iecy;&amp;ncy;&amp;icy;&amp;iecy; &amp;kcy; &amp;scy;&amp;acy;&amp;jcy;&amp;tcy;&amp;ucy; &amp;Mcy;&amp;Ocy;&amp;Ucy; &amp;Gcy;&amp;icy;&amp;mcy;&amp;ncy;&amp;acy;&amp;zcy;&amp;icy;&amp;yacy; 4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20889">
            <a:off x="6441208" y="3032369"/>
            <a:ext cx="1921507" cy="1791806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4" descr="&amp;Pcy;&amp;rcy;&amp;ocy;&amp;zcy;&amp;rcy;&amp;acy;&amp;chcy;&amp;ncy;&amp;ycy;&amp;iecy; &amp;acy;&amp;ncy;&amp;icy;&amp;mcy;&amp;icy;&amp;rcy;&amp;ocy;&amp;vcy;&amp;acy;&amp;ncy;&amp;ncy;&amp;ycy;&amp;iecy; &amp;fcy;&amp;ocy;&amp;ncy;&amp;ycy; - mari007@fotoplenka.ru - Photo.Qip.ru / id: val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3530" y="4468951"/>
            <a:ext cx="3033633" cy="223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26199" y="4488842"/>
            <a:ext cx="6438290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Не выезжай на улицы и дороги на роликовых коньках, велосипеде, </a:t>
            </a: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самокате</a:t>
            </a:r>
            <a:endParaRPr lang="ru-RU" altLang="ru-RU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lnSpc>
                <a:spcPts val="1700"/>
              </a:lnSpc>
            </a:pPr>
            <a:r>
              <a:rPr lang="ru-RU" altLang="ru-RU" sz="1700" b="1" dirty="0">
                <a:solidFill>
                  <a:srgbClr val="002060"/>
                </a:solidFill>
              </a:rPr>
              <a:t>6. Когда выходишь с другими детьми на проезжую часть, не болтай, сосредоточься</a:t>
            </a:r>
          </a:p>
          <a:p>
            <a:pPr algn="just">
              <a:lnSpc>
                <a:spcPts val="1700"/>
              </a:lnSpc>
              <a:buNone/>
            </a:pP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Переходи дорогу только поперек, а не наискосок, иначе ты </a:t>
            </a:r>
          </a:p>
          <a:p>
            <a:pPr algn="just">
              <a:lnSpc>
                <a:spcPts val="1700"/>
              </a:lnSpc>
              <a:buNone/>
            </a:pPr>
            <a:r>
              <a:rPr lang="ru-RU" altLang="ru-RU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будешь дольше находиться на ней и можешь попасть под машину</a:t>
            </a:r>
            <a:r>
              <a:rPr lang="ru-RU" alt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ts val="1700"/>
              </a:lnSpc>
            </a:pPr>
            <a:r>
              <a:rPr lang="ru-RU" altLang="ru-RU" sz="1700" b="1" dirty="0">
                <a:solidFill>
                  <a:srgbClr val="002060"/>
                </a:solidFill>
              </a:rPr>
              <a:t>8. Никогда не спеши, знай, что бежать по дороге нельзя.</a:t>
            </a:r>
          </a:p>
          <a:p>
            <a:pPr marL="342900" indent="-342900" algn="just">
              <a:lnSpc>
                <a:spcPts val="1700"/>
              </a:lnSpc>
              <a:buNone/>
            </a:pPr>
            <a:endParaRPr lang="ru-RU" altLang="ru-RU" sz="17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6304816"/>
            <a:ext cx="8712969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  <a:buNone/>
            </a:pPr>
            <a:r>
              <a:rPr lang="ru-RU" altLang="ru-RU" sz="2000" b="1" dirty="0" smtClean="0">
                <a:solidFill>
                  <a:srgbClr val="FF0000"/>
                </a:solidFill>
              </a:rPr>
              <a:t>ОПАСНО ДЛЯ ЖИЗНИ играть </a:t>
            </a:r>
            <a:r>
              <a:rPr lang="ru-RU" altLang="ru-RU" sz="2000" b="1" dirty="0">
                <a:solidFill>
                  <a:srgbClr val="FF0000"/>
                </a:solidFill>
              </a:rPr>
              <a:t>в мяч и другие игры рядом с проезжей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частью.</a:t>
            </a:r>
            <a:r>
              <a:rPr lang="ru-RU" altLang="ru-RU" sz="2000" b="1" dirty="0">
                <a:solidFill>
                  <a:srgbClr val="FF0000"/>
                </a:solidFill>
              </a:rPr>
              <a:t> ЗАПОМНИ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!!! ДЛЯ </a:t>
            </a:r>
            <a:r>
              <a:rPr lang="ru-RU" altLang="ru-RU" sz="2000" b="1" dirty="0">
                <a:solidFill>
                  <a:srgbClr val="FF0000"/>
                </a:solidFill>
              </a:rPr>
              <a:t>ИГР ЕСТЬ ДВОР, ДЕТСКАЯ ПЛОЩАДКА или СТАДИОН!!!</a:t>
            </a:r>
          </a:p>
          <a:p>
            <a:pPr algn="just">
              <a:lnSpc>
                <a:spcPct val="80000"/>
              </a:lnSpc>
              <a:buNone/>
            </a:pPr>
            <a:endParaRPr lang="ru-RU" dirty="0"/>
          </a:p>
        </p:txBody>
      </p:sp>
      <p:pic>
        <p:nvPicPr>
          <p:cNvPr id="21" name="Picture 54" descr="&amp;Pcy;&amp;rcy;&amp;ocy;&amp;zcy;&amp;rcy;&amp;acy;&amp;chcy;&amp;ncy;&amp;ycy;&amp;iecy; &amp;acy;&amp;ncy;&amp;icy;&amp;mcy;&amp;icy;&amp;rcy;&amp;ocy;&amp;vcy;&amp;acy;&amp;ncy;&amp;ncy;&amp;ycy;&amp;iecy; &amp;fcy;&amp;ocy;&amp;ncy;&amp;ycy; - mari007@fotoplenka.ru - Photo.Qip.ru / id: val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5489" y="3157152"/>
            <a:ext cx="2290985" cy="13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&amp;Gcy;&amp;ocy;&amp;rcy;&amp;ocy;&amp;dcy;&amp;scy;&amp;kcy;&amp;acy;&amp;yacy; &amp;bcy;&amp;icy;&amp;bcy;&amp;lcy;&amp;icy;&amp;ocy;&amp;tcy;&amp;iecy;&amp;kcy;&amp;acy; &amp;dcy;&amp;lcy;&amp;yacy; &amp;yucy;&amp;ncy;&amp;ocy;&amp;shcy;&amp;iecy;&amp;scy;&amp;tcy;&amp;vcy;&amp;acy; &amp;CHcy;&amp;ucy;&amp;gcy;&amp;ucy;&amp;iecy;&amp;vcy;&amp;scy;&amp;kcy;&amp;ocy;&amp;jcy; &amp;TScy;&amp;Bcy;&amp;Scy;: &amp;Icy;&amp;yucy;&amp;lcy;&amp;softcy; 20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42321">
            <a:off x="6804056" y="1930687"/>
            <a:ext cx="2332767" cy="164848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907704" y="96638"/>
            <a:ext cx="5112568" cy="1694269"/>
          </a:xfrm>
          <a:prstGeom prst="cloudCallout">
            <a:avLst>
              <a:gd name="adj1" fmla="val 59284"/>
              <a:gd name="adj2" fmla="val 35482"/>
            </a:avLst>
          </a:prstGeom>
          <a:solidFill>
            <a:schemeClr val="accent1">
              <a:lumMod val="75000"/>
              <a:alpha val="84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на дороге</a:t>
            </a:r>
            <a:endParaRPr lang="ru-RU" sz="2400" b="1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89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Admin\Рабочий стол\28b2e2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3999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323850" y="0"/>
            <a:ext cx="8820150" cy="6904038"/>
          </a:xfrm>
          <a:noFill/>
        </p:spPr>
      </p:pic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2916238" y="4508500"/>
            <a:ext cx="28892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05 -0.02312 C -0.02309 -0.02797 -0.02344 -0.03329 -0.02534 -0.03791 C -0.02621 -0.04069 -0.02882 -0.04185 -0.03021 -0.04439 C -0.03107 -0.04624 -0.03055 -0.04878 -0.03159 -0.05063 C -0.03489 -0.05664 -0.03906 -0.06196 -0.04271 -0.06751 C -0.04514 -0.07121 -0.04705 -0.07699 -0.05052 -0.07815 C -0.05278 -0.07884 -0.05486 -0.07953 -0.05712 -0.08023 C -0.06163 -0.08693 -0.06319 -0.09063 -0.06962 -0.09502 C -0.07309 -0.09965 -0.07604 -0.10543 -0.07934 -0.10982 C -0.08055 -0.11167 -0.08246 -0.11237 -0.08385 -0.11422 C -0.0901 -0.12254 -0.08802 -0.12948 -0.0967 -0.13317 C -0.10712 -0.14751 -0.10139 -0.14104 -0.11406 -0.15213 C -0.11666 -0.15445 -0.11805 -0.15838 -0.12048 -0.16069 C -0.1283 -0.16855 -0.13802 -0.17017 -0.14427 -0.18173 C -0.15173 -0.1956 -0.15885 -0.20578 -0.17135 -0.21132 C -0.17569 -0.22011 -0.18281 -0.22497 -0.19028 -0.2282 C -0.20364 -0.24069 -0.1868 -0.22381 -0.19826 -0.23884 C -0.20382 -0.24624 -0.22569 -0.25919 -0.23316 -0.26427 C -0.23975 -0.26867 -0.24357 -0.27676 -0.25052 -0.28115 C -0.25486 -0.28393 -0.25955 -0.28578 -0.26337 -0.28948 C -0.26493 -0.29086 -0.26632 -0.29271 -0.26805 -0.29387 C -0.27222 -0.29687 -0.28073 -0.30219 -0.28073 -0.30219 C -0.28385 -0.3015 -0.29357 -0.29965 -0.29028 -0.30011 C -0.28125 -0.30127 -0.27222 -0.30196 -0.26337 -0.30427 C -0.26076 -0.30497 -0.25469 -0.31075 -0.25225 -0.31283 C -0.25121 -0.31676 -0.25 -0.32254 -0.24739 -0.32554 C -0.24531 -0.32786 -0.23177 -0.3415 -0.2283 -0.34242 C -0.21944 -0.34474 -0.21041 -0.3452 -0.20139 -0.34659 C -0.18837 -0.35884 -0.17153 -0.3667 -0.15712 -0.37618 C -0.14982 -0.3808 -0.14114 -0.37919 -0.13316 -0.38057 C -0.12656 -0.38497 -0.121 -0.38936 -0.11406 -0.39306 C -0.10416 -0.40693 -0.08941 -0.41341 -0.07604 -0.41849 C -0.05764 -0.43445 -0.05521 -0.42797 -0.02361 -0.43121 C 0.02483 -0.42797 0.0717 -0.42196 0.12066 -0.42057 C 0.125 -0.41988 0.12934 -0.42034 0.13351 -0.41849 C 0.16163 -0.40531 0.12969 -0.41341 0.14948 -0.40786 C 0.16389 -0.40369 0.17327 -0.40485 0.19063 -0.40369 C 0.20625 -0.40069 0.19775 -0.40277 0.21424 -0.39745 C 0.2165 -0.39676 0.22084 -0.39537 0.22084 -0.39537 C 0.23125 -0.38566 0.21875 -0.39583 0.2382 -0.3889 C 0.24531 -0.38635 0.25209 -0.37734 0.25886 -0.3741 C 0.26511 -0.37086 0.28837 -0.36994 0.28906 -0.36994 C 0.29983 -0.36716 0.30938 -0.36323 0.32084 -0.36138 C 0.33073 -0.35976 0.3415 -0.35861 0.35104 -0.35306 C 0.35295 -0.3519 0.35538 -0.35052 0.35729 -0.34867 C 0.35851 -0.34751 0.3592 -0.34543 0.36059 -0.3445 C 0.36233 -0.34335 0.37379 -0.34057 0.37483 -0.34034 C 0.39063 -0.33572 0.40677 -0.33294 0.4224 -0.32763 C 0.43559 -0.32901 0.44896 -0.32948 0.46216 -0.33179 C 0.46493 -0.33225 0.46771 -0.3341 0.46997 -0.33618 C 0.47309 -0.33895 0.47795 -0.34659 0.47795 -0.34659 " pathEditMode="relative" ptsTypes="ffffffffffffffffffffffffffffffffffffffffffffffffffA">
                                      <p:cBhvr>
                                        <p:cTn id="6" dur="3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www.freevectors.me/wp-content/uploads/2013/06/Summer-beach-themed-vector-background-452x3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418676"/>
            <a:ext cx="2724894" cy="272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375810" y="96637"/>
            <a:ext cx="6292534" cy="1694269"/>
          </a:xfrm>
          <a:prstGeom prst="cloudCallout">
            <a:avLst>
              <a:gd name="adj1" fmla="val 59284"/>
              <a:gd name="adj2" fmla="val 35482"/>
            </a:avLst>
          </a:prstGeom>
          <a:solidFill>
            <a:schemeClr val="accent1">
              <a:lumMod val="75000"/>
              <a:alpha val="43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Правила </a:t>
            </a:r>
            <a:r>
              <a:rPr lang="ru-RU" sz="2400" b="1" dirty="0"/>
              <a:t>безопасного поведения пассажира в общественном </a:t>
            </a:r>
            <a:r>
              <a:rPr lang="ru-RU" sz="2400" b="1" dirty="0" smtClean="0"/>
              <a:t>транспорте</a:t>
            </a:r>
            <a:endParaRPr lang="ru-RU" sz="2400" b="1" dirty="0"/>
          </a:p>
        </p:txBody>
      </p:sp>
      <p:pic>
        <p:nvPicPr>
          <p:cNvPr id="7174" name="Picture 6" descr="http://pngimg.com/upload/bus_PNG86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7390" y="1906653"/>
            <a:ext cx="2542687" cy="161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img0.liveinternet.ru/images/attach/c/10/109/177/109177144_01__10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60654">
            <a:off x="6851711" y="4664287"/>
            <a:ext cx="2232248" cy="19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921" y="342275"/>
            <a:ext cx="2555311" cy="212768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186" name="Picture 18" descr="http://3mu.ru/wp-content/uploads/2015/05/sosta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19" y="5034850"/>
            <a:ext cx="2530586" cy="1758757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abali.ru/wp-content/uploads/2013/04/logo_mos_metr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19" y="4379509"/>
            <a:ext cx="1503180" cy="105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1108" y="1770782"/>
            <a:ext cx="5976664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D60093"/>
                </a:solidFill>
              </a:rPr>
              <a:t>1</a:t>
            </a:r>
            <a:r>
              <a:rPr lang="ru-RU" b="1" dirty="0">
                <a:solidFill>
                  <a:srgbClr val="D60093"/>
                </a:solidFill>
              </a:rPr>
              <a:t>. Ожидать маршрутные транспортные средства следует только на остановках, обозначенных </a:t>
            </a:r>
            <a:r>
              <a:rPr lang="ru-RU" b="1" dirty="0" smtClean="0">
                <a:solidFill>
                  <a:srgbClr val="D60093"/>
                </a:solidFill>
              </a:rPr>
              <a:t>указателями</a:t>
            </a:r>
            <a:r>
              <a:rPr lang="ru-RU" b="1" dirty="0">
                <a:solidFill>
                  <a:srgbClr val="D60093"/>
                </a:solidFill>
              </a:rPr>
              <a:t>  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358" y="2272262"/>
            <a:ext cx="6840760" cy="1182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2060"/>
                </a:solidFill>
              </a:rPr>
              <a:t> 2. </a:t>
            </a:r>
            <a:r>
              <a:rPr lang="ru-RU" b="1" dirty="0" smtClean="0">
                <a:solidFill>
                  <a:srgbClr val="002060"/>
                </a:solidFill>
              </a:rPr>
              <a:t>Садиться </a:t>
            </a:r>
            <a:r>
              <a:rPr lang="ru-RU" b="1" dirty="0">
                <a:solidFill>
                  <a:srgbClr val="002060"/>
                </a:solidFill>
              </a:rPr>
              <a:t>в транспорт можно только после его </a:t>
            </a:r>
            <a:r>
              <a:rPr lang="ru-RU" b="1" dirty="0" smtClean="0">
                <a:solidFill>
                  <a:srgbClr val="002060"/>
                </a:solidFill>
              </a:rPr>
              <a:t>полной остановки</a:t>
            </a:r>
          </a:p>
          <a:p>
            <a:pPr>
              <a:lnSpc>
                <a:spcPts val="1700"/>
              </a:lnSpc>
            </a:pPr>
            <a:r>
              <a:rPr lang="ru-RU" b="1" dirty="0" smtClean="0">
                <a:solidFill>
                  <a:srgbClr val="D60093"/>
                </a:solidFill>
              </a:rPr>
              <a:t>3. Не </a:t>
            </a:r>
            <a:r>
              <a:rPr lang="ru-RU" b="1" dirty="0">
                <a:solidFill>
                  <a:srgbClr val="D60093"/>
                </a:solidFill>
              </a:rPr>
              <a:t>разрешается стоять на выступающих частях и подножках транспортных средств, прислоняться к дверям, отвлекать водителя разговорами во время </a:t>
            </a:r>
            <a:r>
              <a:rPr lang="ru-RU" b="1" dirty="0" smtClean="0">
                <a:solidFill>
                  <a:srgbClr val="D60093"/>
                </a:solidFill>
              </a:rPr>
              <a:t>движения</a:t>
            </a:r>
            <a:endParaRPr lang="ru-RU" b="1" dirty="0">
              <a:solidFill>
                <a:srgbClr val="D6009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314" y="3525582"/>
            <a:ext cx="893968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b="1" dirty="0">
                <a:solidFill>
                  <a:srgbClr val="002060"/>
                </a:solidFill>
              </a:rPr>
              <a:t>4. высаживаться из транспорта можно только после его полной остановки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D60093"/>
                </a:solidFill>
              </a:rPr>
              <a:t>5</a:t>
            </a:r>
            <a:r>
              <a:rPr lang="ru-RU" b="1" dirty="0">
                <a:solidFill>
                  <a:srgbClr val="D60093"/>
                </a:solidFill>
              </a:rPr>
              <a:t>. При движении не следует спать, по возможности нужно следить за ситуацией на </a:t>
            </a:r>
            <a:r>
              <a:rPr lang="ru-RU" b="1" dirty="0" smtClean="0">
                <a:solidFill>
                  <a:srgbClr val="D60093"/>
                </a:solidFill>
              </a:rPr>
              <a:t>дороге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4327" y="4078761"/>
            <a:ext cx="4659803" cy="2714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b="1" dirty="0">
                <a:solidFill>
                  <a:srgbClr val="002060"/>
                </a:solidFill>
              </a:rPr>
              <a:t>6. Если во время движения возникает опасность столкновения транспортного средства с другим объектом, надо принять устойчивое положение и крепко ухватиться руками за поручни (ремни); сидящему пассажиру следует упереться ногами в пол, а руками в переднее сиденье (панель) и наклонить голову вперед;</a:t>
            </a:r>
          </a:p>
          <a:p>
            <a:pPr algn="just">
              <a:lnSpc>
                <a:spcPts val="1700"/>
              </a:lnSpc>
            </a:pPr>
            <a:r>
              <a:rPr lang="ru-RU" b="1" dirty="0" smtClean="0">
                <a:solidFill>
                  <a:srgbClr val="D60093"/>
                </a:solidFill>
              </a:rPr>
              <a:t>7</a:t>
            </a:r>
            <a:r>
              <a:rPr lang="ru-RU" b="1" dirty="0">
                <a:solidFill>
                  <a:srgbClr val="D60093"/>
                </a:solidFill>
              </a:rPr>
              <a:t>. При аварии троллейбуса или трамвая покидать их во избежание поражения электрическим током следует только прыжком</a:t>
            </a:r>
          </a:p>
        </p:txBody>
      </p:sp>
      <p:pic>
        <p:nvPicPr>
          <p:cNvPr id="6" name="Picture 20" descr="&amp;Gcy;&amp;ocy;&amp;scy;&amp;ucy;&amp;dcy;&amp;acy;&amp;rcy;&amp;scy;&amp;tcy;&amp;vcy;&amp;iecy;&amp;ncy;&amp;ncy;&amp;ocy;&amp;iecy; &amp;acy;&amp;vcy;&amp;tcy;&amp;ocy;&amp;ncy;&amp;ocy;&amp;mcy;&amp;ncy;&amp;ocy;&amp;iecy; &amp;ocy;&amp;bcy;&amp;rcy;&amp;acy;&amp;zcy;&amp;ocy;&amp;vcy;&amp;acy;&amp;tcy;&amp;iecy;&amp;lcy;&amp;softcy;&amp;ncy;&amp;ocy;&amp;iecy; &amp;ucy;&amp;chcy;&amp;rcy;&amp;iecy;&amp;zhcy;&amp;dcy;&amp;iecy;&amp;ncy;&amp;icy;&amp;iecy; &amp;scy;&amp;rcy;&amp;iecy;&amp;dcy;&amp;ncy;&amp;iecy;&amp;gcy;&amp;ocy; &amp;pcy;&amp;rcy;&amp;ocy;&amp;fcy;&amp;iecy;&amp;scy;&amp;scy;&amp;icy;&amp;ocy;&amp;ncy;&amp;acy;&amp;lcy;&amp;softcy;&amp;ncy;&amp;ocy;&amp;gcy;&amp;ocy; &amp;ocy;&amp;bcy;&amp;rcy;&amp;acy;&amp;zcy;&amp;ocy;&amp;vcy;&amp;acy;&amp;ncy;&amp;icy;&amp;yacy; &amp;Tcy;&amp;yucy;&amp;mcy;&amp;iecy;&amp;ncy;&amp;scy;&amp;kcy;&amp;ocy;&amp;jcy; &amp;ocy;&amp;bcy;&amp;lcy;&amp;acy;&amp;scy;&amp;tcy;&amp;icy; &quot;&amp;Icy;&amp;shcy;&amp;icy;&amp;mcy;&amp;scy;&amp;kcy;&amp;icy;&amp;jcy; &amp;scy;&amp;iecy;&amp;lcy;&amp;softcy;&amp;scy;&amp;kcy;&amp;ocy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097" y="-69763"/>
            <a:ext cx="1375809" cy="10211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.sanalda1numara.org/tr/eklentiler/47170d1406223498t/yildiz-gifleri-hareketli-yildiz-resimleri-flo157nn2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" y="3535296"/>
            <a:ext cx="1501106" cy="192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7835" y="3898761"/>
            <a:ext cx="9525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754" y="4519246"/>
            <a:ext cx="1856239" cy="229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9043" y="-533141"/>
            <a:ext cx="2371725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1577" y="-263352"/>
            <a:ext cx="2371725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webdesign.ucoz.ua/_ph/22/2/589425310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91051" y="909130"/>
            <a:ext cx="2371725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97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ata3.gallery.ru/albums/gallery/6320-70ed7-7027731-m750x7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8" y="-5432"/>
            <a:ext cx="9136462" cy="686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http://wideoartel.ucoz.ru/a97b2a5b154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72355">
            <a:off x="-368346" y="-497746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340756" y="-20813"/>
            <a:ext cx="4819213" cy="1683247"/>
          </a:xfrm>
          <a:prstGeom prst="cloudCallout">
            <a:avLst>
              <a:gd name="adj1" fmla="val -60855"/>
              <a:gd name="adj2" fmla="val 30407"/>
            </a:avLst>
          </a:prstGeom>
          <a:solidFill>
            <a:srgbClr val="FF0000">
              <a:alpha val="1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озвучим  опасности, которые могут подстерегать  нас  </a:t>
            </a:r>
          </a:p>
        </p:txBody>
      </p:sp>
      <p:pic>
        <p:nvPicPr>
          <p:cNvPr id="5" name="Picture 12" descr="http://www.playcast.ru/uploads/2015/05/19/1366476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7685" y="-154218"/>
            <a:ext cx="2962805" cy="2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pswnio.gr/wp-content/uploads/2010/09/thunder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6954" y="1339536"/>
            <a:ext cx="1885595" cy="18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&amp;Acy;&amp;rcy;&amp;khcy;&amp;icy;&amp;vcy; &amp;mcy;&amp;acy;&amp;tcy;&amp;iecy;&amp;rcy;&amp;icy;&amp;acy;&amp;lcy;&amp;ocy;&amp;vcy; - &amp;Dcy;&amp;ocy;&amp;pcy;&amp;ocy;&amp;lcy;&amp;ncy;&amp;iecy;&amp;ncy;&amp;icy;&amp;iecy; &amp;kcy; &amp;scy;&amp;acy;&amp;jcy;&amp;tcy;&amp;ucy; &amp;Mcy;&amp;Ocy;&amp;Ucy; &amp;Gcy;&amp;icy;&amp;mcy;&amp;ncy;&amp;acy;&amp;zcy;&amp;icy;&amp;yacy; 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54613">
            <a:off x="-215099" y="4323268"/>
            <a:ext cx="2668233" cy="2488128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&amp;Gcy;&amp;ocy;&amp;scy;&amp;ucy;&amp;dcy;&amp;acy;&amp;rcy;&amp;scy;&amp;tcy;&amp;vcy;&amp;iecy;&amp;ncy;&amp;ncy;&amp;ocy;&amp;iecy; &amp;acy;&amp;vcy;&amp;tcy;&amp;ocy;&amp;ncy;&amp;ocy;&amp;mcy;&amp;ncy;&amp;ocy;&amp;iecy; &amp;ocy;&amp;bcy;&amp;rcy;&amp;acy;&amp;zcy;&amp;ocy;&amp;vcy;&amp;acy;&amp;tcy;&amp;iecy;&amp;lcy;&amp;softcy;&amp;ncy;&amp;ocy;&amp;iecy; &amp;ucy;&amp;chcy;&amp;rcy;&amp;iecy;&amp;zhcy;&amp;dcy;&amp;iecy;&amp;ncy;&amp;icy;&amp;iecy; &amp;scy;&amp;rcy;&amp;iecy;&amp;dcy;&amp;ncy;&amp;iecy;&amp;gcy;&amp;ocy; &amp;pcy;&amp;rcy;&amp;ocy;&amp;fcy;&amp;iecy;&amp;scy;&amp;scy;&amp;icy;&amp;ocy;&amp;ncy;&amp;acy;&amp;lcy;&amp;softcy;&amp;ncy;&amp;ocy;&amp;gcy;&amp;ocy; &amp;ocy;&amp;bcy;&amp;rcy;&amp;acy;&amp;zcy;&amp;ocy;&amp;vcy;&amp;acy;&amp;ncy;&amp;icy;&amp;yacy; &amp;Tcy;&amp;yucy;&amp;mcy;&amp;iecy;&amp;ncy;&amp;scy;&amp;kcy;&amp;ocy;&amp;jcy; &amp;ocy;&amp;bcy;&amp;lcy;&amp;acy;&amp;scy;&amp;tcy;&amp;icy; &quot;&amp;Icy;&amp;shcy;&amp;icy;&amp;mcy;&amp;scy;&amp;kcy;&amp;icy;&amp;jcy; &amp;scy;&amp;iecy;&amp;lcy;&amp;softcy;&amp;scy;&amp;kcy;&amp;ocy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0693">
            <a:off x="2141880" y="4834246"/>
            <a:ext cx="2802242" cy="207978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37939">
            <a:off x="1083334" y="1645290"/>
            <a:ext cx="2123650" cy="276923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http://arhaviesnaf.com/images/qvdsev7i4nnlv7vi_lightbulb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75170">
            <a:off x="-257821" y="2220510"/>
            <a:ext cx="2189429" cy="260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6" descr="&amp;Vcy; &amp;kcy;&amp;ocy;&amp;rcy;&amp;iecy;&amp;iecy;. &amp;Vcy;&amp;ocy; &amp;vcy;&amp;rcy;&amp;iecy;&amp;mcy;&amp;yacy; &amp;ncy;&amp;ocy;&amp;vcy;&amp;ocy;&amp;gcy;&amp;ocy;&amp;dcy;&amp;ncy;&amp;icy;&amp;khcy; &amp;gcy;&amp;ucy;&amp;lcy;&amp;yacy;&amp;ncy;&amp;icy;&amp;jcy; &amp;pcy;&amp;rcy;&amp;ocy;&amp;vcy;&amp;ocy;&amp;dcy;&amp;yacy;&amp;tcy;&amp;scy;&amp;yacy; &amp;scy;&amp;ocy;&amp;rcy;&amp;iecy;&amp;vcy;&amp;ncy;&amp;ocy;&amp;vcy;&amp;acy;&amp;ncy;&amp;icy;&amp;yacy; &amp;scy;&amp;rcy;&amp;iecy;&amp;dcy;&amp;icy; &amp;dcy;&amp;iecy;&amp;vcy;&amp;ucy;&amp;shcy;&amp;iecy;&amp;kcy; &amp;pcy;&amp;ocy; &amp;pcy;&amp;rcy;&amp;ycy;&amp;zhcy;&amp;kcy;&amp;acy;&amp;mcy; &amp;vcy; &amp;vcy;&amp;ycy;&amp;scy;&amp;ocy;&amp;tcy;&amp;ucy;. - &amp;Fcy;&amp;ocy;&amp;tcy;&amp;ocy; 21 - &amp;Kcy;&amp;acy;&amp;kcy; &amp;vcy;&amp;scy;&amp;tcy;&amp;rcy;&amp;iecy;&amp;chcy;&amp;acy;&amp;yucy;&amp;tcy; &amp;ncy;&amp;ocy;&amp;vcy;&amp;ycy;&amp;jcy;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52078">
            <a:off x="3609486" y="1164073"/>
            <a:ext cx="3781181" cy="25387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gifportal.ru/data/smiles/dogs-88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02752" flipH="1">
            <a:off x="2088552" y="2938817"/>
            <a:ext cx="2091415" cy="210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&amp;Tcy;&amp;iecy;&amp;khcy;&amp;ncy;&amp;ocy;&amp;lcy;&amp;ocy;&amp;gcy;&amp;icy;&amp;icy; &amp;ncy;&amp;acy; NanoPic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95441">
            <a:off x="6846808" y="3513838"/>
            <a:ext cx="2388481" cy="339829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&amp;Scy;&amp;kcy;&amp;ocy;&amp;rcy;&amp;ocy; &amp;vcy; &amp;shcy;&amp;kcy;&amp;ocy;&amp;lcy;&amp;ucy; - &amp;ucy;&amp;chcy;&amp;iecy;&amp;ncy;&amp;icy;&amp;kcy;&amp;icy; &amp;icy; &amp;ucy;&amp;chcy;&amp;icy;&amp;tcy;&amp;iecy;&amp;lcy;&amp;yacy; &amp;ncy;&amp;acy; &amp;pcy;&amp;rcy;&amp;ocy;&amp;zcy;&amp;rcy;&amp;acy;&amp;chcy;&amp;ncy;&amp;ocy;&amp;mcy; &amp;fcy;&amp;ocy;&amp;ncy;&amp;iecy; - &amp;Kcy;&amp;lcy;&amp;icy;&amp;pcy;&amp;Acy;&amp;rcy;&amp;tcy;&amp;ycy; - &amp;Vcy;&amp;scy;&amp;iocy; &amp;dcy;&amp;lcy;&amp;yacy; &amp;vcy;&amp;acy;&amp;shcy;&amp;iecy;&amp;gcy;&amp;ocy; &amp;dcy;&amp;icy;&amp;zcy;&amp;acy;&amp;jcy;&amp;ncy;&amp;acy; - &amp;Vcy;&amp;iecy;&amp;rcy;&amp;ncy;&amp;icy;&amp;scy;&amp;acy;&amp;zhcy; &amp;Acy;&amp;ncy;&amp;ncy;&amp;ycy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7596" y="2859494"/>
            <a:ext cx="1569037" cy="219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81128" y="4819118"/>
            <a:ext cx="2377149" cy="201143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Picture 4" descr="http://mypresentation.ru/documents/28c549fc48fcee00c5d980fd1625c867/img1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4131">
            <a:off x="6194295" y="1864744"/>
            <a:ext cx="3168352" cy="237626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http://img-fotki.yandex.ru/get/6522/66124276.cc/0_846ed_901d6713_S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30372" flipH="1">
            <a:off x="4346550" y="1188937"/>
            <a:ext cx="2089105" cy="211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36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805160/131d14c3-5d18-4649-96b8-9924dc1ff74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oolwallpapers.org/wallpapers/31/3196/thumb/600_2-wallpapers-897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136" y="0"/>
            <a:ext cx="9177136" cy="685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ideoartel.ucoz.ru/503e03f04df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6298" y="-315416"/>
            <a:ext cx="2220838" cy="22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43103" y="11956"/>
            <a:ext cx="5624658" cy="1691605"/>
          </a:xfrm>
          <a:prstGeom prst="cloudCallout">
            <a:avLst>
              <a:gd name="adj1" fmla="val 62921"/>
              <a:gd name="adj2" fmla="val 28901"/>
            </a:avLst>
          </a:prstGeom>
          <a:solidFill>
            <a:srgbClr val="FF0000">
              <a:alpha val="1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</a:t>
            </a:r>
            <a:r>
              <a:rPr lang="ru-RU" sz="24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опасности. Правила поведения при возникновении грозы.</a:t>
            </a:r>
            <a:endParaRPr lang="ru-RU" sz="2400" b="1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 descr="http://pswnio.gr/wp-content/uploads/2010/09/thunder-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12" y="44884"/>
            <a:ext cx="2162630" cy="216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448807">
            <a:off x="-781663" y="129694"/>
            <a:ext cx="306099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Гроза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198042" y="2564904"/>
            <a:ext cx="352608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605511"/>
            <a:ext cx="8100392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>
                <a:solidFill>
                  <a:srgbClr val="FF0000"/>
                </a:solidFill>
              </a:rPr>
              <a:t>Не находиться на открытой местности, вблизи металлических сооружений, </a:t>
            </a:r>
            <a:r>
              <a:rPr lang="ru-RU" sz="1700" b="1" dirty="0" smtClean="0">
                <a:solidFill>
                  <a:srgbClr val="FF0000"/>
                </a:solidFill>
              </a:rPr>
              <a:t>линий электропередач. </a:t>
            </a:r>
            <a:endParaRPr lang="ru-RU" sz="1700" b="1" dirty="0">
              <a:solidFill>
                <a:srgbClr val="FF0000"/>
              </a:solidFill>
            </a:endParaRPr>
          </a:p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/>
              <a:t>Не стоит прикасаться ко всему мокрому, железному, электрическому.</a:t>
            </a:r>
          </a:p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>
                <a:solidFill>
                  <a:srgbClr val="FF0000"/>
                </a:solidFill>
              </a:rPr>
              <a:t>Снимите с себя все металлические украшения (цепочки, кольца, серьги), уберите в кожаную или полиэтиленовую </a:t>
            </a:r>
            <a:r>
              <a:rPr lang="ru-RU" sz="1700" b="1" dirty="0" smtClean="0">
                <a:solidFill>
                  <a:srgbClr val="FF0000"/>
                </a:solidFill>
              </a:rPr>
              <a:t>сумку, встаньте на бревно или камень.</a:t>
            </a:r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</a:rPr>
              <a:t>          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4. Не раскрывайте над собой зонтик, не подходите к проволочным заборам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FF0000"/>
                </a:solidFill>
              </a:rPr>
              <a:t>5. Ни в коем случае не искать убежища под большими деревьями.          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6. Не желательно находиться у костра. </a:t>
            </a:r>
            <a:endParaRPr lang="ru-RU" sz="1700" dirty="0"/>
          </a:p>
        </p:txBody>
      </p:sp>
      <p:sp>
        <p:nvSpPr>
          <p:cNvPr id="18" name="TextBox 17"/>
          <p:cNvSpPr txBox="1"/>
          <p:nvPr/>
        </p:nvSpPr>
        <p:spPr>
          <a:xfrm>
            <a:off x="1469423" y="3365729"/>
            <a:ext cx="7551748" cy="1621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600" b="1" dirty="0" smtClean="0">
                <a:solidFill>
                  <a:srgbClr val="FF0000"/>
                </a:solidFill>
              </a:rPr>
              <a:t>8. </a:t>
            </a:r>
            <a:r>
              <a:rPr lang="ru-RU" sz="1700" b="1" dirty="0">
                <a:solidFill>
                  <a:srgbClr val="FF0000"/>
                </a:solidFill>
              </a:rPr>
              <a:t>Нельзя ездить на велосипеде или мотоцикле.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9. Очень опасно во время грозы разговаривать по мобильному телефону, его нужно отключить. Если вы находитесь дома, также стоит отключить все электроприборы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FF0000"/>
                </a:solidFill>
              </a:rPr>
              <a:t>10. Никогда не пытайтесь укрыться под одиноко стоящим деревом.</a:t>
            </a:r>
          </a:p>
          <a:p>
            <a:pPr algn="just">
              <a:lnSpc>
                <a:spcPts val="1700"/>
              </a:lnSpc>
            </a:pPr>
            <a:r>
              <a:rPr lang="ru-RU" sz="1700" b="1" dirty="0" smtClean="0"/>
              <a:t>11. Во время грозы не купайтесь, не ловите рыбу, не находитесь рядом с водоёмом.</a:t>
            </a:r>
            <a:endParaRPr lang="ru-RU" sz="17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290408" y="4940495"/>
            <a:ext cx="6717115" cy="1839478"/>
          </a:xfrm>
          <a:prstGeom prst="rect">
            <a:avLst/>
          </a:prstGeom>
          <a:solidFill>
            <a:schemeClr val="accent2">
              <a:lumMod val="60000"/>
              <a:lumOff val="40000"/>
              <a:alpha val="59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rgbClr val="FF0000"/>
                </a:solidFill>
              </a:rPr>
              <a:t>          ГРОЗА</a:t>
            </a:r>
            <a:r>
              <a:rPr lang="ru-RU" sz="1700" b="1" dirty="0" smtClean="0"/>
              <a:t>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обычно бьёт в самую высокую точку на своём пути. Одинокий человек в поле – это и есть та самая высокая точка. </a:t>
            </a: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Ещё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страшнее оказаться в грозу на одиноком холме! </a:t>
            </a:r>
            <a:endParaRPr lang="ru-RU" sz="17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          Если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Вы по какой-то причине остались в поле один на один с грозой, спрячьтесь в любом возможном углублении: канавке, ложбинке или самом низком месте поля, сядьте на корточки и пригните голову. </a:t>
            </a:r>
            <a:endParaRPr lang="ru-RU" sz="17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lnSpc>
                <a:spcPts val="1700"/>
              </a:lnSpc>
            </a:pP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          Лежать </a:t>
            </a:r>
            <a:r>
              <a:rPr lang="ru-RU" sz="1700" b="1" dirty="0">
                <a:solidFill>
                  <a:schemeClr val="bg2">
                    <a:lumMod val="10000"/>
                  </a:schemeClr>
                </a:solidFill>
              </a:rPr>
              <a:t>на мокрой земле во время грозы не </a:t>
            </a:r>
            <a:r>
              <a:rPr lang="ru-RU" sz="1700" b="1" dirty="0" smtClean="0">
                <a:solidFill>
                  <a:schemeClr val="bg2">
                    <a:lumMod val="10000"/>
                  </a:schemeClr>
                </a:solidFill>
              </a:rPr>
              <a:t>рекомендуется.</a:t>
            </a:r>
            <a:endParaRPr lang="ru-RU" sz="17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3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63359" y="11257610"/>
            <a:ext cx="866627" cy="103995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7113" y="-362463"/>
            <a:ext cx="1848765" cy="2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6" descr="http://www.playcast.ru/uploads/2014/09/27/998745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8456" y="2452131"/>
            <a:ext cx="1346797" cy="116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7344200" y="2743618"/>
            <a:ext cx="1246136" cy="73566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327542" y="2552951"/>
            <a:ext cx="1337221" cy="10400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2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8238" y="1490688"/>
            <a:ext cx="1848765" cy="2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right-gadgets.com/Images/01/Vred_ot_mobilnika-gla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4322" y="4746485"/>
            <a:ext cx="2009223" cy="194224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hocloud.com/images/2014/11/01/anime-zvezdy-387e557c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40" y="3667821"/>
            <a:ext cx="1848765" cy="2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79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www.nastol.com.ua/large/201608/18525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nastol.com.ua/large/201608/18525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www.nastol.com.ua/large/201608/18525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luzhki-club.bron-hotel.ru/public/sites/tabs_photo/159/14323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AutoShape 11" descr="https://luzhki-club.bron-hotel.ru/public/sites/tabs_photo/159/14323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AutoShape 13" descr="https://luzhki-club.bron-hotel.ru/public/sites/tabs_photo/159/14323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C:\Documents and Settings\Admin\Рабочий стол\1432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950" y="0"/>
            <a:ext cx="91859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bwt.ru/upload/iblock/9af/dezinfekcia%20vody%20v%20bassei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6" descr="&amp;Vcy; &amp;kcy;&amp;ocy;&amp;rcy;&amp;iecy;&amp;iecy;. &amp;Vcy;&amp;ocy; &amp;vcy;&amp;rcy;&amp;iecy;&amp;mcy;&amp;yacy; &amp;ncy;&amp;ocy;&amp;vcy;&amp;ocy;&amp;gcy;&amp;ocy;&amp;dcy;&amp;ncy;&amp;icy;&amp;khcy; &amp;gcy;&amp;ucy;&amp;lcy;&amp;yacy;&amp;ncy;&amp;icy;&amp;jcy; &amp;pcy;&amp;rcy;&amp;ocy;&amp;vcy;&amp;ocy;&amp;dcy;&amp;yacy;&amp;tcy;&amp;scy;&amp;yacy; &amp;scy;&amp;ocy;&amp;rcy;&amp;iecy;&amp;vcy;&amp;ncy;&amp;ocy;&amp;vcy;&amp;acy;&amp;ncy;&amp;icy;&amp;yacy; &amp;scy;&amp;rcy;&amp;iecy;&amp;dcy;&amp;icy; &amp;dcy;&amp;iecy;&amp;vcy;&amp;ucy;&amp;shcy;&amp;iecy;&amp;kcy; &amp;pcy;&amp;ocy; &amp;pcy;&amp;rcy;&amp;ycy;&amp;zhcy;&amp;kcy;&amp;acy;&amp;mcy; &amp;vcy; &amp;vcy;&amp;ycy;&amp;scy;&amp;ocy;&amp;tcy;&amp;ucy;. - &amp;Fcy;&amp;ocy;&amp;tcy;&amp;ocy; 21 - &amp;Kcy;&amp;acy;&amp;kcy; &amp;vcy;&amp;scy;&amp;tcy;&amp;rcy;&amp;iecy;&amp;chcy;&amp;acy;&amp;yucy;&amp;tcy; &amp;ncy;&amp;ocy;&amp;vcy;&amp;ycy;&amp;jcy;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39" y="3109321"/>
            <a:ext cx="9091829" cy="386104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://www.playcast.ru/uploads/2015/05/19/1366476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849930" y="-4300823"/>
            <a:ext cx="336016" cy="27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612" y="5169383"/>
            <a:ext cx="2329132" cy="170080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Picture 16" descr="http://img-fotki.yandex.ru/get/4411/5901566.2f8/0_79ee5_a01bc736_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4760" y="5102269"/>
            <a:ext cx="1876690" cy="14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&amp;Dcy;&amp;icy;&amp;scy;&amp;kcy;&amp;ucy;&amp;scy;&amp;scy;&amp;icy;&amp;icy; &amp;pcy;&amp;ocy;&amp;lcy;&amp;softcy;&amp;zcy;&amp;ocy;&amp;vcy;&amp;acy;&amp;tcy;&amp;iecy;&amp;lcy;&amp;yacy; Fudziva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37357">
            <a:off x="6538478" y="-214436"/>
            <a:ext cx="2998138" cy="217833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-52170" y="2487902"/>
            <a:ext cx="9216008" cy="2906687"/>
          </a:xfrm>
          <a:prstGeom prst="rect">
            <a:avLst/>
          </a:prstGeom>
          <a:solidFill>
            <a:schemeClr val="bg1">
              <a:alpha val="40000"/>
            </a:schemeClr>
          </a:solidFill>
          <a:effectLst>
            <a:softEdge rad="139700"/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4. Купаться </a:t>
            </a:r>
            <a:r>
              <a:rPr lang="ru-RU" altLang="ru-RU" sz="1700" b="1" dirty="0">
                <a:solidFill>
                  <a:srgbClr val="D60093"/>
                </a:solidFill>
              </a:rPr>
              <a:t>и загорать лучше на оборудованном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пляже</a:t>
            </a: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5. Если вы не умеете плавать, не следует заходить в воду выше пояса</a:t>
            </a: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6. Находится </a:t>
            </a:r>
            <a:r>
              <a:rPr lang="ru-RU" altLang="ru-RU" sz="1700" b="1" dirty="0">
                <a:solidFill>
                  <a:srgbClr val="D60093"/>
                </a:solidFill>
              </a:rPr>
              <a:t>в воде не более 15–20 минут, при переохлаждении могут возникнуть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судороги</a:t>
            </a:r>
            <a:endParaRPr lang="ru-RU" altLang="ru-RU" sz="1700" b="1" dirty="0">
              <a:solidFill>
                <a:srgbClr val="D60093"/>
              </a:solidFill>
            </a:endParaRP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7. Нельзя </a:t>
            </a:r>
            <a:r>
              <a:rPr lang="ru-RU" altLang="ru-RU" sz="1700" b="1" dirty="0"/>
              <a:t>входить в воду или нырять после длительного пребывания на солнце, сразу после приема пищи, в состоянии </a:t>
            </a:r>
            <a:r>
              <a:rPr lang="ru-RU" altLang="ru-RU" sz="1700" b="1" dirty="0" smtClean="0"/>
              <a:t>утомления</a:t>
            </a:r>
            <a:endParaRPr lang="ru-RU" altLang="ru-RU" sz="1700" b="1" dirty="0"/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8. Нельзя </a:t>
            </a:r>
            <a:r>
              <a:rPr lang="ru-RU" altLang="ru-RU" sz="1700" b="1" dirty="0">
                <a:solidFill>
                  <a:srgbClr val="D60093"/>
                </a:solidFill>
              </a:rPr>
              <a:t>нырять с мостов,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пристаней, прыгать </a:t>
            </a:r>
            <a:r>
              <a:rPr lang="ru-RU" altLang="ru-RU" sz="1700" b="1" dirty="0">
                <a:solidFill>
                  <a:srgbClr val="D60093"/>
                </a:solidFill>
              </a:rPr>
              <a:t>с берега в незнакомых местах категорически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запрещается</a:t>
            </a:r>
            <a:endParaRPr lang="ru-RU" altLang="ru-RU" sz="1700" b="1" dirty="0">
              <a:solidFill>
                <a:srgbClr val="D60093"/>
              </a:solidFill>
            </a:endParaRP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9. Если </a:t>
            </a:r>
            <a:r>
              <a:rPr lang="ru-RU" altLang="ru-RU" sz="1700" b="1" dirty="0"/>
              <a:t>вы почувствовали усталость, не стремитесь как можно быстрее доплыть до берега, «отдохните» на воде, лежа на спине или спокойно расправив руки и </a:t>
            </a:r>
            <a:r>
              <a:rPr lang="ru-RU" altLang="ru-RU" sz="1700" b="1" dirty="0" smtClean="0"/>
              <a:t>ноги</a:t>
            </a:r>
            <a:endParaRPr lang="ru-RU" altLang="ru-RU" sz="1700" b="1" dirty="0"/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>
                <a:solidFill>
                  <a:srgbClr val="D60093"/>
                </a:solidFill>
              </a:rPr>
              <a:t>10. Опасно </a:t>
            </a:r>
            <a:r>
              <a:rPr lang="ru-RU" altLang="ru-RU" sz="1700" b="1" dirty="0">
                <a:solidFill>
                  <a:srgbClr val="D60093"/>
                </a:solidFill>
              </a:rPr>
              <a:t>подныривать друг под друга, хватать за ноги, пугать, сталкивать в воду и заводить на глубину не умеющих </a:t>
            </a:r>
            <a:r>
              <a:rPr lang="ru-RU" altLang="ru-RU" sz="1700" b="1" dirty="0" smtClean="0">
                <a:solidFill>
                  <a:srgbClr val="D60093"/>
                </a:solidFill>
              </a:rPr>
              <a:t>плавать</a:t>
            </a:r>
            <a:endParaRPr lang="ru-RU" altLang="ru-RU" sz="1700" b="1" dirty="0">
              <a:solidFill>
                <a:srgbClr val="D60093"/>
              </a:solidFill>
            </a:endParaRPr>
          </a:p>
          <a:p>
            <a:pPr marL="0" indent="0" algn="just">
              <a:lnSpc>
                <a:spcPts val="1700"/>
              </a:lnSpc>
              <a:spcBef>
                <a:spcPts val="0"/>
              </a:spcBef>
              <a:buNone/>
            </a:pPr>
            <a:r>
              <a:rPr lang="ru-RU" altLang="ru-RU" sz="1700" b="1" dirty="0" smtClean="0"/>
              <a:t>11. Если </a:t>
            </a:r>
            <a:r>
              <a:rPr lang="ru-RU" altLang="ru-RU" sz="1700" b="1" dirty="0"/>
              <a:t>вас захватило сильное течение, не стоит пытаться бороться с ним, надо плыть вниз по течению под углом, приближаясь к </a:t>
            </a:r>
            <a:r>
              <a:rPr lang="ru-RU" altLang="ru-RU" sz="1700" b="1" dirty="0" smtClean="0"/>
              <a:t>берегу</a:t>
            </a:r>
            <a:endParaRPr lang="ru-RU" altLang="ru-RU" sz="17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70666" y="5287369"/>
            <a:ext cx="3601194" cy="1400383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Опасно купаться в воде ниже +17–19 градусов!</a:t>
            </a:r>
          </a:p>
          <a:p>
            <a:pPr algn="ctr">
              <a:lnSpc>
                <a:spcPts val="17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Запрещается купаться в шторм и в грозу!</a:t>
            </a:r>
          </a:p>
          <a:p>
            <a:pPr algn="ctr">
              <a:lnSpc>
                <a:spcPts val="1700"/>
              </a:lnSpc>
            </a:pPr>
            <a:r>
              <a:rPr lang="ru-RU" altLang="ru-RU" b="1" dirty="0">
                <a:solidFill>
                  <a:srgbClr val="FF0000"/>
                </a:solidFill>
              </a:rPr>
              <a:t>Нельзя купаться ночью!</a:t>
            </a:r>
          </a:p>
          <a:p>
            <a:pPr algn="just">
              <a:lnSpc>
                <a:spcPts val="1700"/>
              </a:lnSpc>
            </a:pP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0955778">
            <a:off x="-147671" y="5512541"/>
            <a:ext cx="395516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Водные объекты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" name="Picture 12" descr="http://wideoartel.ucoz.ru/17109c7120ea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4301" y="4885904"/>
            <a:ext cx="1984287" cy="19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nachalo4ka.ru/wp-content/uploads/2014/08/spasatelnyiy-kru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941" y="727901"/>
            <a:ext cx="1056749" cy="105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Выноска-облако 11"/>
          <p:cNvSpPr/>
          <p:nvPr/>
        </p:nvSpPr>
        <p:spPr>
          <a:xfrm>
            <a:off x="1668088" y="12191"/>
            <a:ext cx="5927299" cy="1691605"/>
          </a:xfrm>
          <a:prstGeom prst="cloudCallout">
            <a:avLst>
              <a:gd name="adj1" fmla="val 62921"/>
              <a:gd name="adj2" fmla="val 28901"/>
            </a:avLst>
          </a:prstGeom>
          <a:solidFill>
            <a:srgbClr val="FF0000">
              <a:alpha val="1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</a:t>
            </a:r>
            <a:r>
              <a:rPr lang="ru-RU" sz="2400" b="1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опасности. Меры предосторожности при нахождении на солнце и воде</a:t>
            </a:r>
            <a:endParaRPr lang="ru-RU" sz="2400" b="1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2" descr="http://www.playcast.ru/uploads/2015/05/19/1366476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91078">
            <a:off x="-173255" y="-74797"/>
            <a:ext cx="2962805" cy="2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187076">
            <a:off x="-683600" y="103711"/>
            <a:ext cx="372166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Активное 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летнее солнце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0838" y="1593972"/>
            <a:ext cx="6845415" cy="964367"/>
          </a:xfrm>
          <a:prstGeom prst="rect">
            <a:avLst/>
          </a:prstGeom>
          <a:solidFill>
            <a:schemeClr val="bg1">
              <a:alpha val="34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/>
              <a:t>Чрезмерное пребывание на солнце опасно!</a:t>
            </a:r>
          </a:p>
          <a:p>
            <a:pPr indent="-342900" algn="just">
              <a:lnSpc>
                <a:spcPts val="1700"/>
              </a:lnSpc>
              <a:buAutoNum type="arabicPeriod"/>
            </a:pPr>
            <a:r>
              <a:rPr lang="ru-RU" sz="1700" b="1" dirty="0">
                <a:solidFill>
                  <a:srgbClr val="D60093"/>
                </a:solidFill>
              </a:rPr>
              <a:t>Избегайте нахождения на солнце с 11ч 00 мин до 15ч00мин.</a:t>
            </a:r>
          </a:p>
          <a:p>
            <a:pPr indent="-342900">
              <a:lnSpc>
                <a:spcPts val="1700"/>
              </a:lnSpc>
              <a:buAutoNum type="arabicPeriod"/>
            </a:pPr>
            <a:r>
              <a:rPr lang="ru-RU" sz="1700" b="1" dirty="0"/>
              <a:t>Пользуйтесь </a:t>
            </a:r>
            <a:r>
              <a:rPr lang="ru-RU" sz="1700" b="1" dirty="0" smtClean="0"/>
              <a:t>солнцезащитными средствами. </a:t>
            </a:r>
          </a:p>
          <a:p>
            <a:pPr>
              <a:lnSpc>
                <a:spcPts val="1700"/>
              </a:lnSpc>
            </a:pPr>
            <a:r>
              <a:rPr lang="ru-RU" sz="1700" b="1" dirty="0"/>
              <a:t> </a:t>
            </a:r>
            <a:r>
              <a:rPr lang="ru-RU" sz="1700" b="1" dirty="0" smtClean="0"/>
              <a:t>      Кроме солнцезащитного </a:t>
            </a:r>
            <a:r>
              <a:rPr lang="ru-RU" sz="1700" b="1" dirty="0"/>
              <a:t>крема, носите очки и головные уборы.</a:t>
            </a:r>
          </a:p>
        </p:txBody>
      </p:sp>
    </p:spTree>
    <p:extLst>
      <p:ext uri="{BB962C8B-B14F-4D97-AF65-F5344CB8AC3E}">
        <p14:creationId xmlns:p14="http://schemas.microsoft.com/office/powerpoint/2010/main" xmlns="" val="267590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Admin\Рабочий стол\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Admin\Рабочий стол\vladtime_ru-лесной-пож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0" y="-1714500"/>
            <a:ext cx="18288000" cy="1028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8913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5288" y="3644900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87338" y="152400"/>
            <a:ext cx="8856662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chemeClr val="tx2"/>
                </a:solidFill>
                <a:latin typeface="Times New Roman" pitchFamily="18" charset="0"/>
              </a:rPr>
              <a:t>БЕЗОПАСНОСТЬ И ПРАВИЛА ДОРОЖНОГО ДВИЖЕНИЯ</a:t>
            </a:r>
          </a:p>
          <a:p>
            <a:pPr algn="ctr"/>
            <a:endParaRPr lang="ru-RU" sz="3200">
              <a:latin typeface="Times New Roman" pitchFamily="18" charset="0"/>
            </a:endParaRPr>
          </a:p>
        </p:txBody>
      </p:sp>
      <p:pic>
        <p:nvPicPr>
          <p:cNvPr id="2055" name="Picture 7" descr="004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495800"/>
            <a:ext cx="3200400" cy="2057400"/>
          </a:xfrm>
          <a:prstGeom prst="rect">
            <a:avLst/>
          </a:prstGeom>
          <a:noFill/>
        </p:spPr>
      </p:pic>
      <p:pic>
        <p:nvPicPr>
          <p:cNvPr id="2057" name="Picture 9" descr="clip0023"/>
          <p:cNvPicPr>
            <a:picLocks noChangeAspect="1" noChangeArrowheads="1"/>
          </p:cNvPicPr>
          <p:nvPr/>
        </p:nvPicPr>
        <p:blipFill>
          <a:blip r:embed="rId4" cstate="print"/>
          <a:srcRect r="8333" b="8333"/>
          <a:stretch>
            <a:fillRect/>
          </a:stretch>
        </p:blipFill>
        <p:spPr bwMode="auto">
          <a:xfrm>
            <a:off x="5943600" y="1752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"/>
          <p:cNvPicPr>
            <a:picLocks noChangeAspect="1" noChangeArrowheads="1"/>
          </p:cNvPicPr>
          <p:nvPr/>
        </p:nvPicPr>
        <p:blipFill>
          <a:blip r:embed="rId5" cstate="print"/>
          <a:srcRect r="26471" b="14073"/>
          <a:stretch>
            <a:fillRect/>
          </a:stretch>
        </p:blipFill>
        <p:spPr bwMode="auto">
          <a:xfrm>
            <a:off x="0" y="1447800"/>
            <a:ext cx="3810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6"/>
          <p:cNvPicPr>
            <a:picLocks noChangeAspect="1" noChangeArrowheads="1"/>
          </p:cNvPicPr>
          <p:nvPr/>
        </p:nvPicPr>
        <p:blipFill>
          <a:blip r:embed="rId6" cstate="print"/>
          <a:srcRect l="21739" r="1740"/>
          <a:stretch>
            <a:fillRect/>
          </a:stretch>
        </p:blipFill>
        <p:spPr bwMode="auto">
          <a:xfrm>
            <a:off x="4191000" y="3886200"/>
            <a:ext cx="4953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Троганье с места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815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</vt:lpstr>
      <vt:lpstr>Слайд 10</vt:lpstr>
      <vt:lpstr>Слайд 11</vt:lpstr>
      <vt:lpstr>Слайд 12</vt:lpstr>
      <vt:lpstr>Слайд 13</vt:lpstr>
    </vt:vector>
  </TitlesOfParts>
  <Company>Nizegorodskiy vodokanal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Иванова Анна Сергеевна</dc:creator>
  <cp:lastModifiedBy>Пользователь</cp:lastModifiedBy>
  <cp:revision>111</cp:revision>
  <dcterms:created xsi:type="dcterms:W3CDTF">2015-06-10T11:48:36Z</dcterms:created>
  <dcterms:modified xsi:type="dcterms:W3CDTF">2018-05-30T06:55:05Z</dcterms:modified>
</cp:coreProperties>
</file>